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A154-9C35-4AFB-B75B-942AA0ED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17EF1-5A48-44BC-8C1B-8EB91820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C6FD-566E-4CB8-9C39-575E8E0C805F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26491-F89F-4D6D-895B-31C2B85F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A731B-BABF-4ED1-94CD-6638C223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D119-BB7D-498F-8156-4CC214659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4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B4B5E-A736-436A-9D36-1A2A838F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27C2-72B9-4F84-B113-849CC0B1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DFDA7-3959-423F-86E5-CBA9673B7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C6FD-566E-4CB8-9C39-575E8E0C805F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030A6-CE36-4349-B4D9-15776EEC4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CE7E3-FF8A-4D9F-B061-859B16C63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D119-BB7D-498F-8156-4CC214659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C5AE72-B6AF-4009-81BF-B29D8979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BE9D1-7958-4779-8B86-C7667B9E13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29EE5E-6CA7-44E8-ABE4-3519297E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Maternal mortality by </a:t>
            </a:r>
            <a:r>
              <a:rPr lang="en-GB" sz="2800"/>
              <a:t>c</a:t>
            </a:r>
            <a:r>
              <a:rPr lang="en-GB" sz="2800" b="1"/>
              <a:t>ause, UK 2021-23</a:t>
            </a:r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BCEFC-B5C7-4699-8C58-44A9547B2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BD4E78-6432-489B-AA75-016B59AB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Direct </a:t>
            </a:r>
            <a:r>
              <a:rPr lang="en-GB" sz="2800"/>
              <a:t>c</a:t>
            </a:r>
            <a:r>
              <a:rPr lang="en-GB" sz="2800" b="1"/>
              <a:t>auses of maternal mortality, UK 2009-23</a:t>
            </a:r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3C275-F9F7-4356-9005-404AC4062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7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C19CD-4A24-4EEA-856E-2DE0BF52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Indirect </a:t>
            </a:r>
            <a:r>
              <a:rPr lang="en-GB" sz="2800"/>
              <a:t>c</a:t>
            </a:r>
            <a:r>
              <a:rPr lang="en-GB" sz="2800" b="1"/>
              <a:t>auses of maternal mortality, UK 2009-23</a:t>
            </a:r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3F960-7FF3-4BB2-A146-F8F5628D1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AAF6A-33D0-4EDE-BF62-06678426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Late Maternal Deaths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15D85-CE81-4418-AB28-7A43D8249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3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7D02C3-F7FC-4A96-9F91-F3F601B4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/>
              <a:t>INEQUALITIES IN MATERNAL MORTALITY</a:t>
            </a:r>
            <a:endParaRPr lang="en-GB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C2070-B8F1-41DF-91E7-2456D76B3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817E63-3001-4161-A510-36FD3F54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Maternal mortality by area of residence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9DACB-B39D-4815-ABA2-0BC68F26F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56BDC-C509-46CF-9764-6CD3F8D9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Maternal mortality by ethnicity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E8AB1-2589-4A9C-81B4-75950ABD9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1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C78314-2851-4877-9A39-26CC0871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Causes of maternal death by ethnicity, England* 2021-23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51309-AF73-4F64-A0B5-E749564C2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F28C6F-18A2-48EB-B03F-2D7F3940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Selected characteristics of women who died from direct or indirect causes, UK 2021-23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96488-251D-46D9-B0A3-B73323A11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0826BC-6074-441F-99B9-63A803C8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/>
              <a:t>CLASSIFICATION OF CARE</a:t>
            </a:r>
            <a:endParaRPr lang="en-GB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A92A0-FA86-47C3-A367-D3C023A73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845116-7A6D-4F9F-A7F6-87178C53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Calibri" panose="020F0502020204030204" pitchFamily="34" charset="0"/>
                <a:cs typeface="Calibri" panose="020F0502020204030204" pitchFamily="34" charset="0"/>
              </a:rPr>
              <a:t>Saving Lives, Improving Mothers’ Care</a:t>
            </a:r>
            <a:endParaRPr lang="en-US" alt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AAAA3-0840-43AB-9481-E51733051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2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2BFA9D-8768-44E0-8A25-C3FA22CB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Classification of care received by women who died and are included in the confidential enquiry chapters*, UK and Ireland 2021-23</a:t>
            </a:r>
            <a:endParaRPr lang="en-GB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F2A14-8784-45A5-8AF7-8BACB9840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02CB56-55D1-42FF-A86C-B438E724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Classification of care received by the women who are included in the morbidity confidential enquiry into the care of women with deprivation, UK 2023</a:t>
            </a:r>
            <a:endParaRPr lang="en-GB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1AA91-C59F-4992-8EDD-670BBC4CE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89E7AD-0D9D-4F7B-90E3-32885D1D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Summary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1A3C0-FC98-42BE-A83B-F69018DB9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2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8D748D-CC8F-4B65-B028-4C82E57B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Acknowledgements</a:t>
            </a:r>
            <a:endParaRPr lang="en-GB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A9F82-A76F-4E41-88FF-B7239452F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EF904B-34DE-4249-AE28-F7E265C6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ea typeface="Calibri" panose="020F0502020204030204" pitchFamily="34" charset="0"/>
                <a:cs typeface="Calibri" panose="020F0502020204030204" pitchFamily="34" charset="0"/>
              </a:rPr>
              <a:t>Annual report topic cycle</a:t>
            </a:r>
            <a:endParaRPr lang="en-GB" sz="2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3E2C5-0E43-4CBD-A690-95D976EAD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1C55F4-05E9-4147-910F-10C2FDF0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>
                <a:ea typeface="Calibri" panose="020F0502020204030204" pitchFamily="34" charset="0"/>
                <a:cs typeface="Calibri" panose="020F0502020204030204" pitchFamily="34" charset="0"/>
              </a:rPr>
              <a:t>MBRRACE-UK METHODS</a:t>
            </a:r>
            <a:endParaRPr lang="en-GB" sz="40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FF8D9-EC43-4885-AAB3-C9C07102A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F4F2CB-FF98-4A7F-AA59-424ECF83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ea typeface="Calibri" panose="020F0502020204030204" pitchFamily="34" charset="0"/>
                <a:cs typeface="Calibri" panose="020F0502020204030204" pitchFamily="34" charset="0"/>
              </a:rPr>
              <a:t>MBRRACE-UK processes</a:t>
            </a:r>
            <a:endParaRPr lang="en-GB" sz="28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817A5-2365-4FAF-BCFA-C04F538D4A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8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D44D67-8000-4A06-8AA8-F9BF92AE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ea typeface="Calibri" panose="020F0502020204030204" pitchFamily="34" charset="0"/>
                <a:cs typeface="Calibri" panose="020F0502020204030204" pitchFamily="34" charset="0"/>
              </a:rPr>
              <a:t>Maternal Deaths: Definitions</a:t>
            </a:r>
            <a:endParaRPr lang="en-GB" sz="2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21B3A-F926-4E91-B060-3BCB7E6AF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6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42877-712A-47E6-A8AC-045505AA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/>
              <a:t>MATERNAL MORTALITY RATES</a:t>
            </a:r>
            <a:endParaRPr lang="en-GB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D64CF-6647-4026-ACF9-2D7E71314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B2F091-55EE-4487-83F9-5C45B92D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Three-year rolling average maternal mortality rates, UK 2003-23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BAF97-9D58-4A55-8958-80A1D3B58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5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9AB8A-A95C-471A-87E0-F2E27F74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Three-year maternal mortality rates, by discrete triennia, UK 2003-23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C9609-9275-4AD4-997D-B7D25C109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7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Saving Lives, Improving Mothers’ Care</vt:lpstr>
      <vt:lpstr>Annual report topic cycle</vt:lpstr>
      <vt:lpstr>MBRRACE-UK METHODS</vt:lpstr>
      <vt:lpstr>MBRRACE-UK processes</vt:lpstr>
      <vt:lpstr>Maternal Deaths: Definitions</vt:lpstr>
      <vt:lpstr>MATERNAL MORTALITY RATES</vt:lpstr>
      <vt:lpstr>Three-year rolling average maternal mortality rates, UK 2003-23</vt:lpstr>
      <vt:lpstr>Three-year maternal mortality rates, by discrete triennia, UK 2003-23</vt:lpstr>
      <vt:lpstr>Maternal mortality by cause, UK 2021-23</vt:lpstr>
      <vt:lpstr>Direct causes of maternal mortality, UK 2009-23</vt:lpstr>
      <vt:lpstr>Indirect causes of maternal mortality, UK 2009-23</vt:lpstr>
      <vt:lpstr>Late Maternal Deaths</vt:lpstr>
      <vt:lpstr>INEQUALITIES IN MATERNAL MORTALITY</vt:lpstr>
      <vt:lpstr>Maternal mortality by area of residence</vt:lpstr>
      <vt:lpstr>Maternal mortality by ethnicity</vt:lpstr>
      <vt:lpstr>Causes of maternal death by ethnicity, England* 2021-23</vt:lpstr>
      <vt:lpstr>Selected characteristics of women who died from direct or indirect causes, UK 2021-23</vt:lpstr>
      <vt:lpstr>CLASSIFICATION OF CARE</vt:lpstr>
      <vt:lpstr>Classification of care received by women who died and are included in the confidential enquiry chapters*, UK and Ireland 2021-23</vt:lpstr>
      <vt:lpstr>Classification of care received by the women who are included in the morbidity confidential enquiry into the care of women with deprivation, UK 2023</vt:lpstr>
      <vt:lpstr>Summary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Felker</dc:creator>
  <cp:lastModifiedBy>Allison Felker</cp:lastModifiedBy>
  <cp:revision>1</cp:revision>
  <dcterms:created xsi:type="dcterms:W3CDTF">2025-10-01T09:37:55Z</dcterms:created>
  <dcterms:modified xsi:type="dcterms:W3CDTF">2025-10-01T09:37:55Z</dcterms:modified>
</cp:coreProperties>
</file>